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87A71-67C1-4739-A7F2-7991485FEDB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77BF-A1BE-4AC2-BAD5-026607EC4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987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733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650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215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045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867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085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460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97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450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627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BF80-7222-42A4-A42D-2EDF841B0EF5}" type="datetimeFigureOut">
              <a:rPr lang="pt-PT" smtClean="0"/>
              <a:t>25-06-2015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E0D1-D4A9-4898-83B0-52AF1224738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602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180" y="490351"/>
            <a:ext cx="9144000" cy="2387600"/>
          </a:xfrm>
        </p:spPr>
        <p:txBody>
          <a:bodyPr/>
          <a:lstStyle/>
          <a:p>
            <a:r>
              <a:rPr lang="pt-PT" dirty="0" smtClean="0"/>
              <a:t>REDDY &amp; ENDY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180" y="2827495"/>
            <a:ext cx="9144000" cy="1655762"/>
          </a:xfrm>
        </p:spPr>
        <p:txBody>
          <a:bodyPr/>
          <a:lstStyle/>
          <a:p>
            <a:r>
              <a:rPr lang="pt-PT" dirty="0"/>
              <a:t>c</a:t>
            </a:r>
            <a:r>
              <a:rPr lang="pt-PT" dirty="0" smtClean="0"/>
              <a:t>artoon publicável no </a:t>
            </a:r>
            <a:r>
              <a:rPr lang="pt-PT" dirty="0"/>
              <a:t>j</a:t>
            </a:r>
            <a:r>
              <a:rPr lang="pt-PT" dirty="0" smtClean="0"/>
              <a:t>ornal</a:t>
            </a:r>
            <a:endParaRPr lang="pt-PT" dirty="0"/>
          </a:p>
        </p:txBody>
      </p:sp>
      <p:pic>
        <p:nvPicPr>
          <p:cNvPr id="1026" name="Picture 2" descr="C:\Users\User\Dropbox\My Documents\FUNAB\Material informativo\scan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" b="4206"/>
          <a:stretch/>
        </p:blipFill>
        <p:spPr bwMode="auto">
          <a:xfrm>
            <a:off x="3157257" y="3528356"/>
            <a:ext cx="2651872" cy="23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ropbox\My Documents\FUNAB\Material informativo\scan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72" y="3477653"/>
            <a:ext cx="2724150" cy="23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Missão</a:t>
            </a:r>
            <a:endParaRPr lang="pt-PT" dirty="0"/>
          </a:p>
        </p:txBody>
      </p:sp>
      <p:pic>
        <p:nvPicPr>
          <p:cNvPr id="7" name="Picture 2" descr="C:\Users\User\Dropbox\My Documents\FUNAB\Material informativo\scan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" b="4206"/>
          <a:stretch/>
        </p:blipFill>
        <p:spPr bwMode="auto">
          <a:xfrm>
            <a:off x="1411941" y="1983026"/>
            <a:ext cx="4397188" cy="38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ropbox\My Documents\FUNAB\Material informativo\scan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72" y="1983026"/>
            <a:ext cx="4421556" cy="38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8216153" y="1054202"/>
            <a:ext cx="2568388" cy="1373554"/>
          </a:xfrm>
          <a:prstGeom prst="wedgeEllipseCallout">
            <a:avLst>
              <a:gd name="adj1" fmla="val -13861"/>
              <a:gd name="adj2" fmla="val 663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chemeClr val="tx1"/>
                </a:solidFill>
              </a:rPr>
              <a:t>Eu chamo-me ENDY e tenho a missão de promover o desenvolvimento e reduzir a pobreza do meu povo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2837329" y="1112465"/>
            <a:ext cx="2151529" cy="1536631"/>
          </a:xfrm>
          <a:prstGeom prst="wedgeEllipseCallout">
            <a:avLst>
              <a:gd name="adj1" fmla="val -37768"/>
              <a:gd name="adj2" fmla="val 564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pt-PT" sz="1400" dirty="0">
                <a:solidFill>
                  <a:schemeClr val="tx1"/>
                </a:solidFill>
              </a:rPr>
              <a:t>Eu chamo-me REDDY, e tenho a missão de reduzir as emissões de gases de efeitos de estufa</a:t>
            </a:r>
          </a:p>
        </p:txBody>
      </p:sp>
    </p:spTree>
    <p:extLst>
      <p:ext uri="{BB962C8B-B14F-4D97-AF65-F5344CB8AC3E}">
        <p14:creationId xmlns:p14="http://schemas.microsoft.com/office/powerpoint/2010/main" val="21481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Desmatamento e degradação florestal</a:t>
            </a:r>
            <a:endParaRPr lang="pt-PT" dirty="0"/>
          </a:p>
        </p:txBody>
      </p:sp>
      <p:pic>
        <p:nvPicPr>
          <p:cNvPr id="2050" name="Picture 2" descr="C:\Users\User\Dropbox\My Documents\FUNAB\Material informativo\scan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b="4139"/>
          <a:stretch/>
        </p:blipFill>
        <p:spPr bwMode="auto">
          <a:xfrm>
            <a:off x="1210235" y="2379098"/>
            <a:ext cx="9734560" cy="40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1438835" y="1828800"/>
            <a:ext cx="1923537" cy="1532965"/>
          </a:xfrm>
          <a:prstGeom prst="wedgeEllipseCallout">
            <a:avLst>
              <a:gd name="adj1" fmla="val 75284"/>
              <a:gd name="adj2" fmla="val 51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Endy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sabias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se </a:t>
            </a:r>
            <a:r>
              <a:rPr lang="en-US" sz="1400" dirty="0" err="1" smtClean="0">
                <a:solidFill>
                  <a:schemeClr val="tx1"/>
                </a:solidFill>
              </a:rPr>
              <a:t>plantares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árvores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podes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ganhar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créditos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carbono</a:t>
            </a:r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462681" y="1528484"/>
            <a:ext cx="2469777" cy="1550892"/>
          </a:xfrm>
          <a:prstGeom prst="wedgeEllipseCallout">
            <a:avLst>
              <a:gd name="adj1" fmla="val -73355"/>
              <a:gd name="adj2" fmla="val 897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Oh, Reddy! </a:t>
            </a:r>
            <a:r>
              <a:rPr lang="en-US" sz="1400" dirty="0" err="1" smtClean="0">
                <a:solidFill>
                  <a:schemeClr val="tx1"/>
                </a:solidFill>
              </a:rPr>
              <a:t>Sim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sei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r>
              <a:rPr lang="en-US" sz="1400" dirty="0" err="1" smtClean="0">
                <a:solidFill>
                  <a:schemeClr val="tx1"/>
                </a:solidFill>
              </a:rPr>
              <a:t>Também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essas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árvores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podem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produzir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frutos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mel</a:t>
            </a:r>
            <a:r>
              <a:rPr lang="en-US" sz="1400" dirty="0" smtClean="0">
                <a:solidFill>
                  <a:schemeClr val="tx1"/>
                </a:solidFill>
              </a:rPr>
              <a:t>, e outros </a:t>
            </a:r>
            <a:r>
              <a:rPr lang="en-US" sz="1400" dirty="0" err="1" smtClean="0">
                <a:solidFill>
                  <a:schemeClr val="tx1"/>
                </a:solidFill>
              </a:rPr>
              <a:t>produtos</a:t>
            </a:r>
            <a:r>
              <a:rPr lang="en-US" sz="1400" dirty="0" smtClean="0">
                <a:solidFill>
                  <a:schemeClr val="tx1"/>
                </a:solidFill>
              </a:rPr>
              <a:t> para </a:t>
            </a:r>
            <a:r>
              <a:rPr lang="en-US" sz="1400" dirty="0" err="1" smtClean="0">
                <a:solidFill>
                  <a:schemeClr val="tx1"/>
                </a:solidFill>
              </a:rPr>
              <a:t>mim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Agricultura</a:t>
            </a:r>
            <a:r>
              <a:rPr lang="en-US" dirty="0" smtClean="0"/>
              <a:t> de </a:t>
            </a:r>
            <a:r>
              <a:rPr lang="en-US" dirty="0" err="1" smtClean="0"/>
              <a:t>conservação</a:t>
            </a:r>
            <a:endParaRPr lang="en-US" dirty="0"/>
          </a:p>
        </p:txBody>
      </p:sp>
      <p:pic>
        <p:nvPicPr>
          <p:cNvPr id="2050" name="Picture 2" descr="C:\Users\User\Dropbox\My Documents\FUNAB\Material informativo\scan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25" y="1397186"/>
            <a:ext cx="10550692" cy="50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7207621" y="457200"/>
            <a:ext cx="2864226" cy="1642752"/>
          </a:xfrm>
          <a:prstGeom prst="wedgeEllipseCallout">
            <a:avLst>
              <a:gd name="adj1" fmla="val -32930"/>
              <a:gd name="adj2" fmla="val 707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chemeClr val="tx1"/>
                </a:solidFill>
              </a:rPr>
              <a:t>Tens razão. Desbravar nova floresta todos anos não coisa fácil. Eu já comecei a fazer agricultura de conservação, mas precisa melhorar mais</a:t>
            </a:r>
            <a:endParaRPr lang="pt-PT" sz="14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640541" y="1532964"/>
            <a:ext cx="2218764" cy="1536631"/>
          </a:xfrm>
          <a:prstGeom prst="wedgeEllipseCallout">
            <a:avLst>
              <a:gd name="adj1" fmla="val 42631"/>
              <a:gd name="adj2" fmla="val 731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lang="pt-PT" sz="1400" dirty="0" smtClean="0">
                <a:solidFill>
                  <a:schemeClr val="tx1"/>
                </a:solidFill>
              </a:rPr>
              <a:t>Endy, eu posso ajudar-te a melhorar a agricultura para produzires mais numa mesma área</a:t>
            </a:r>
            <a:endParaRPr lang="pt-P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ropbox\My Documents\FUNAB\Material informativo\scan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" y="1479177"/>
            <a:ext cx="9744743" cy="53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Combustível lenhoso e energias alternativas</a:t>
            </a:r>
            <a:endParaRPr lang="pt-PT" dirty="0"/>
          </a:p>
        </p:txBody>
      </p:sp>
      <p:sp>
        <p:nvSpPr>
          <p:cNvPr id="12" name="Oval Callout 11"/>
          <p:cNvSpPr/>
          <p:nvPr/>
        </p:nvSpPr>
        <p:spPr>
          <a:xfrm>
            <a:off x="3301252" y="1757083"/>
            <a:ext cx="1385047" cy="1237130"/>
          </a:xfrm>
          <a:prstGeom prst="wedgeEllipseCallout">
            <a:avLst>
              <a:gd name="adj1" fmla="val 21886"/>
              <a:gd name="adj2" fmla="val 679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Endy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usas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muito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carvão</a:t>
            </a:r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934195" y="1463486"/>
            <a:ext cx="2398064" cy="1420907"/>
          </a:xfrm>
          <a:prstGeom prst="wedgeEllipseCallout">
            <a:avLst>
              <a:gd name="adj1" fmla="val -41450"/>
              <a:gd name="adj2" fmla="val 658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Oh! Reddy!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Eu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já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uso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poupa-lenha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cozinhar</a:t>
            </a:r>
            <a:r>
              <a:rPr lang="en-US" sz="1400" dirty="0" smtClean="0">
                <a:solidFill>
                  <a:schemeClr val="tx1"/>
                </a:solidFill>
              </a:rPr>
              <a:t> e </a:t>
            </a:r>
            <a:r>
              <a:rPr lang="en-US" sz="1400" dirty="0" err="1" smtClean="0">
                <a:solidFill>
                  <a:schemeClr val="tx1"/>
                </a:solidFill>
              </a:rPr>
              <a:t>tenho</a:t>
            </a:r>
            <a:r>
              <a:rPr lang="en-US" sz="1400" dirty="0" smtClean="0">
                <a:solidFill>
                  <a:schemeClr val="tx1"/>
                </a:solidFill>
              </a:rPr>
              <a:t> um </a:t>
            </a:r>
            <a:r>
              <a:rPr lang="en-US" sz="1400" dirty="0" err="1" smtClean="0">
                <a:solidFill>
                  <a:schemeClr val="tx1"/>
                </a:solidFill>
              </a:rPr>
              <a:t>painel</a:t>
            </a:r>
            <a:r>
              <a:rPr lang="en-US" sz="1400" dirty="0" smtClean="0">
                <a:solidFill>
                  <a:schemeClr val="tx1"/>
                </a:solidFill>
              </a:rPr>
              <a:t> solar para </a:t>
            </a:r>
            <a:r>
              <a:rPr lang="en-US" sz="1400" dirty="0" err="1" smtClean="0">
                <a:solidFill>
                  <a:schemeClr val="tx1"/>
                </a:solidFill>
              </a:rPr>
              <a:t>iluminação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447" y="382214"/>
            <a:ext cx="10515600" cy="1325563"/>
          </a:xfrm>
        </p:spPr>
        <p:txBody>
          <a:bodyPr/>
          <a:lstStyle/>
          <a:p>
            <a:r>
              <a:rPr lang="pt-PT" dirty="0" smtClean="0"/>
              <a:t>Direitos das comunidades</a:t>
            </a:r>
            <a:endParaRPr lang="pt-PT" dirty="0"/>
          </a:p>
        </p:txBody>
      </p:sp>
      <p:pic>
        <p:nvPicPr>
          <p:cNvPr id="3074" name="Picture 2" descr="C:\Users\User\Dropbox\My Documents\FUNAB\Material informativo\scan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30" y="2138082"/>
            <a:ext cx="9907332" cy="40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7570695" y="1479176"/>
            <a:ext cx="2622175" cy="1465732"/>
          </a:xfrm>
          <a:prstGeom prst="wedgeEllipseCallout">
            <a:avLst>
              <a:gd name="adj1" fmla="val -53883"/>
              <a:gd name="adj2" fmla="val 699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Sim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eu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sei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Isso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também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reforça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os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nossos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processos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participativos</a:t>
            </a:r>
            <a:r>
              <a:rPr lang="en-US" sz="1400" dirty="0" smtClean="0">
                <a:solidFill>
                  <a:schemeClr val="tx1"/>
                </a:solidFill>
              </a:rPr>
              <a:t> e </a:t>
            </a:r>
            <a:r>
              <a:rPr lang="en-US" sz="1400" dirty="0" err="1" smtClean="0">
                <a:solidFill>
                  <a:schemeClr val="tx1"/>
                </a:solidFill>
              </a:rPr>
              <a:t>democráticos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12694" y="1479176"/>
            <a:ext cx="2622178" cy="1609167"/>
          </a:xfrm>
          <a:prstGeom prst="wedgeEllipseCallout">
            <a:avLst>
              <a:gd name="adj1" fmla="val 60833"/>
              <a:gd name="adj2" fmla="val 549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Para </a:t>
            </a:r>
            <a:r>
              <a:rPr lang="en-US" sz="1400" dirty="0" err="1" smtClean="0">
                <a:solidFill>
                  <a:schemeClr val="tx1"/>
                </a:solidFill>
              </a:rPr>
              <a:t>uma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maior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colaboração</a:t>
            </a:r>
            <a:r>
              <a:rPr lang="en-US" sz="1400" dirty="0" smtClean="0">
                <a:solidFill>
                  <a:schemeClr val="tx1"/>
                </a:solidFill>
              </a:rPr>
              <a:t> e </a:t>
            </a:r>
            <a:r>
              <a:rPr lang="en-US" sz="1400" dirty="0" err="1" smtClean="0">
                <a:solidFill>
                  <a:schemeClr val="tx1"/>
                </a:solidFill>
              </a:rPr>
              <a:t>benefício</a:t>
            </a:r>
            <a:r>
              <a:rPr lang="en-US" sz="1400" dirty="0" smtClean="0">
                <a:solidFill>
                  <a:schemeClr val="tx1"/>
                </a:solidFill>
              </a:rPr>
              <a:t> da </a:t>
            </a:r>
            <a:r>
              <a:rPr lang="en-US" sz="1400" dirty="0" err="1" smtClean="0">
                <a:solidFill>
                  <a:schemeClr val="tx1"/>
                </a:solidFill>
              </a:rPr>
              <a:t>comuni-dade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deveria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esclare-cer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os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direitos</a:t>
            </a:r>
            <a:r>
              <a:rPr lang="en-US" sz="1400" dirty="0" smtClean="0">
                <a:solidFill>
                  <a:schemeClr val="tx1"/>
                </a:solidFill>
              </a:rPr>
              <a:t> das </a:t>
            </a:r>
            <a:r>
              <a:rPr lang="en-US" sz="1400" dirty="0" err="1" smtClean="0">
                <a:solidFill>
                  <a:schemeClr val="tx1"/>
                </a:solidFill>
              </a:rPr>
              <a:t>comunidades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sobre</a:t>
            </a:r>
            <a:r>
              <a:rPr lang="en-US" sz="1400" dirty="0" smtClean="0">
                <a:solidFill>
                  <a:schemeClr val="tx1"/>
                </a:solidFill>
              </a:rPr>
              <a:t> as </a:t>
            </a:r>
            <a:r>
              <a:rPr lang="en-US" sz="1400" dirty="0" err="1" smtClean="0">
                <a:solidFill>
                  <a:schemeClr val="tx1"/>
                </a:solidFill>
              </a:rPr>
              <a:t>florestas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Eco-turismo e conservação de biodiversidade</a:t>
            </a:r>
            <a:endParaRPr lang="pt-PT" dirty="0"/>
          </a:p>
        </p:txBody>
      </p:sp>
      <p:pic>
        <p:nvPicPr>
          <p:cNvPr id="3" name="Picture 2" descr="C:\Users\User\Dropbox\My Documents\FUNAB\Material informativo\scan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" b="3313"/>
          <a:stretch/>
        </p:blipFill>
        <p:spPr bwMode="auto">
          <a:xfrm>
            <a:off x="822885" y="2118360"/>
            <a:ext cx="9759950" cy="39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822885" y="1519518"/>
            <a:ext cx="2767480" cy="1434355"/>
          </a:xfrm>
          <a:prstGeom prst="wedgeEllipseCallout">
            <a:avLst>
              <a:gd name="adj1" fmla="val 48409"/>
              <a:gd name="adj2" fmla="val 431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Sabias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podes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melhorar</a:t>
            </a:r>
            <a:r>
              <a:rPr lang="en-US" sz="1400" dirty="0" smtClean="0">
                <a:solidFill>
                  <a:schemeClr val="tx1"/>
                </a:solidFill>
              </a:rPr>
              <a:t> o </a:t>
            </a:r>
            <a:r>
              <a:rPr lang="en-US" sz="1400" dirty="0" err="1" smtClean="0">
                <a:solidFill>
                  <a:schemeClr val="tx1"/>
                </a:solidFill>
              </a:rPr>
              <a:t>teu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programa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turismo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conservando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florestas</a:t>
            </a:r>
            <a:r>
              <a:rPr lang="en-US" sz="1400" dirty="0" smtClean="0">
                <a:solidFill>
                  <a:schemeClr val="tx1"/>
                </a:solidFill>
              </a:rPr>
              <a:t> e </a:t>
            </a:r>
            <a:r>
              <a:rPr lang="en-US" sz="1400" dirty="0" err="1" smtClean="0">
                <a:solidFill>
                  <a:schemeClr val="tx1"/>
                </a:solidFill>
              </a:rPr>
              <a:t>plantando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árvores</a:t>
            </a:r>
            <a:r>
              <a:rPr lang="en-US" sz="1400" dirty="0" smtClean="0">
                <a:solidFill>
                  <a:schemeClr val="tx1"/>
                </a:solidFill>
              </a:rPr>
              <a:t>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301753" y="1290918"/>
            <a:ext cx="2823881" cy="1385048"/>
          </a:xfrm>
          <a:prstGeom prst="wedgeEllipseCallout">
            <a:avLst>
              <a:gd name="adj1" fmla="val -49954"/>
              <a:gd name="adj2" fmla="val 593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 </a:t>
            </a:r>
            <a:r>
              <a:rPr lang="en-US" sz="1400" dirty="0" err="1" smtClean="0">
                <a:solidFill>
                  <a:schemeClr val="tx1"/>
                </a:solidFill>
              </a:rPr>
              <a:t>sério</a:t>
            </a:r>
            <a:r>
              <a:rPr lang="en-US" sz="14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Então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posso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turistas</a:t>
            </a:r>
            <a:r>
              <a:rPr lang="en-US" sz="1400" dirty="0" smtClean="0">
                <a:solidFill>
                  <a:schemeClr val="tx1"/>
                </a:solidFill>
              </a:rPr>
              <a:t> a </a:t>
            </a:r>
            <a:r>
              <a:rPr lang="en-US" sz="1400" dirty="0" err="1" smtClean="0">
                <a:solidFill>
                  <a:schemeClr val="tx1"/>
                </a:solidFill>
              </a:rPr>
              <a:t>visitar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aquelas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florestas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também</a:t>
            </a:r>
            <a:r>
              <a:rPr lang="en-US" sz="1400" dirty="0" smtClean="0">
                <a:solidFill>
                  <a:schemeClr val="tx1"/>
                </a:solidFill>
              </a:rPr>
              <a:t>?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Cortar ou não árvores?</a:t>
            </a:r>
            <a:endParaRPr lang="pt-PT" dirty="0"/>
          </a:p>
        </p:txBody>
      </p:sp>
      <p:pic>
        <p:nvPicPr>
          <p:cNvPr id="5122" name="Picture 2" descr="C:\Users\User\Dropbox\My Documents\FUNAB\Material informativo\scan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93" y="1851213"/>
            <a:ext cx="10004404" cy="41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8341660" y="1143000"/>
            <a:ext cx="2456328" cy="1456766"/>
          </a:xfrm>
          <a:prstGeom prst="wedgeEllipseCallout">
            <a:avLst>
              <a:gd name="adj1" fmla="val -95980"/>
              <a:gd name="adj2" fmla="val 733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Eu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já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comecei</a:t>
            </a:r>
            <a:r>
              <a:rPr lang="en-US" sz="1400" dirty="0" smtClean="0">
                <a:solidFill>
                  <a:schemeClr val="tx1"/>
                </a:solidFill>
              </a:rPr>
              <a:t> a plantar. </a:t>
            </a:r>
            <a:r>
              <a:rPr lang="en-US" sz="1400" dirty="0" err="1" smtClean="0">
                <a:solidFill>
                  <a:schemeClr val="tx1"/>
                </a:solidFill>
              </a:rPr>
              <a:t>Olha</a:t>
            </a:r>
            <a:r>
              <a:rPr lang="en-US" sz="1400" dirty="0" smtClean="0">
                <a:solidFill>
                  <a:schemeClr val="tx1"/>
                </a:solidFill>
              </a:rPr>
              <a:t> para a </a:t>
            </a:r>
            <a:r>
              <a:rPr lang="en-US" sz="1400" dirty="0" err="1" smtClean="0">
                <a:solidFill>
                  <a:schemeClr val="tx1"/>
                </a:solidFill>
              </a:rPr>
              <a:t>minha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mata</a:t>
            </a:r>
            <a:r>
              <a:rPr lang="en-US" sz="1400" dirty="0" smtClean="0">
                <a:solidFill>
                  <a:schemeClr val="tx1"/>
                </a:solidFill>
              </a:rPr>
              <a:t>! Mas </a:t>
            </a:r>
            <a:r>
              <a:rPr lang="en-US" sz="1400" dirty="0" err="1" smtClean="0">
                <a:solidFill>
                  <a:schemeClr val="tx1"/>
                </a:solidFill>
              </a:rPr>
              <a:t>quero</a:t>
            </a:r>
            <a:r>
              <a:rPr lang="en-US" sz="1400" dirty="0" smtClean="0">
                <a:solidFill>
                  <a:schemeClr val="tx1"/>
                </a:solidFill>
              </a:rPr>
              <a:t> plantar </a:t>
            </a:r>
            <a:r>
              <a:rPr lang="en-US" sz="1400" dirty="0" err="1" smtClean="0">
                <a:solidFill>
                  <a:schemeClr val="tx1"/>
                </a:solidFill>
              </a:rPr>
              <a:t>mais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árvores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169893" y="1851213"/>
            <a:ext cx="1855696" cy="1237130"/>
          </a:xfrm>
          <a:prstGeom prst="wedgeEllipseCallout">
            <a:avLst>
              <a:gd name="adj1" fmla="val 75284"/>
              <a:gd name="adj2" fmla="val 51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podes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cortar</a:t>
            </a:r>
            <a:r>
              <a:rPr lang="en-US" sz="1400" dirty="0" smtClean="0">
                <a:solidFill>
                  <a:schemeClr val="tx1"/>
                </a:solidFill>
              </a:rPr>
              <a:t> as </a:t>
            </a:r>
            <a:r>
              <a:rPr lang="en-US" sz="1400" dirty="0" err="1" smtClean="0">
                <a:solidFill>
                  <a:schemeClr val="tx1"/>
                </a:solidFill>
              </a:rPr>
              <a:t>árvores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plantaste</a:t>
            </a:r>
            <a:r>
              <a:rPr lang="en-US" sz="1400" dirty="0" smtClean="0">
                <a:solidFill>
                  <a:schemeClr val="tx1"/>
                </a:solidFill>
              </a:rPr>
              <a:t> e </a:t>
            </a:r>
            <a:r>
              <a:rPr lang="en-US" sz="1400" dirty="0" err="1" smtClean="0">
                <a:solidFill>
                  <a:schemeClr val="tx1"/>
                </a:solidFill>
              </a:rPr>
              <a:t>depois</a:t>
            </a:r>
            <a:r>
              <a:rPr lang="en-US" sz="1400" dirty="0" smtClean="0">
                <a:solidFill>
                  <a:schemeClr val="tx1"/>
                </a:solidFill>
              </a:rPr>
              <a:t> plantar de novo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0" y="19031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dirty="0" smtClean="0"/>
              <a:t>Incentivos por plantar e conservar árvores</a:t>
            </a:r>
            <a:endParaRPr lang="pt-PT" sz="3600" dirty="0"/>
          </a:p>
        </p:txBody>
      </p:sp>
      <p:pic>
        <p:nvPicPr>
          <p:cNvPr id="6146" name="Picture 2" descr="C:\Users\User\Dropbox\My Documents\FUNAB\Material informativo\scan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40" y="1999130"/>
            <a:ext cx="9906906" cy="41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779929" y="1869141"/>
            <a:ext cx="2454089" cy="1367119"/>
          </a:xfrm>
          <a:prstGeom prst="wedgeEllipseCallout">
            <a:avLst>
              <a:gd name="adj1" fmla="val 75284"/>
              <a:gd name="adj2" fmla="val 516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Endy</a:t>
            </a:r>
            <a:r>
              <a:rPr lang="en-US" sz="1400" dirty="0" smtClean="0">
                <a:solidFill>
                  <a:schemeClr val="tx1"/>
                </a:solidFill>
              </a:rPr>
              <a:t>, se </a:t>
            </a:r>
            <a:r>
              <a:rPr lang="en-US" sz="1400" dirty="0" err="1" smtClean="0">
                <a:solidFill>
                  <a:schemeClr val="tx1"/>
                </a:solidFill>
              </a:rPr>
              <a:t>tu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conservares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essas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árvores</a:t>
            </a:r>
            <a:r>
              <a:rPr lang="en-US" sz="1400" dirty="0" smtClean="0">
                <a:solidFill>
                  <a:schemeClr val="tx1"/>
                </a:solidFill>
              </a:rPr>
              <a:t> e </a:t>
            </a:r>
            <a:r>
              <a:rPr lang="en-US" sz="1400" dirty="0" err="1" smtClean="0">
                <a:solidFill>
                  <a:schemeClr val="tx1"/>
                </a:solidFill>
              </a:rPr>
              <a:t>plantares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mais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árvores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podes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ganhar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incentivos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8169087" y="674593"/>
            <a:ext cx="2615453" cy="1420908"/>
          </a:xfrm>
          <a:prstGeom prst="wedgeEllipseCallout">
            <a:avLst>
              <a:gd name="adj1" fmla="val -59023"/>
              <a:gd name="adj2" fmla="val 683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 </a:t>
            </a:r>
            <a:r>
              <a:rPr lang="en-US" sz="1400" dirty="0" err="1" smtClean="0">
                <a:solidFill>
                  <a:schemeClr val="tx1"/>
                </a:solidFill>
              </a:rPr>
              <a:t>verdade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eu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protejo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estas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árvores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porque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tenho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benefício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delas</a:t>
            </a:r>
            <a:r>
              <a:rPr lang="en-US" sz="1400" dirty="0" smtClean="0">
                <a:solidFill>
                  <a:schemeClr val="tx1"/>
                </a:solidFill>
              </a:rPr>
              <a:t>, mas </a:t>
            </a:r>
            <a:r>
              <a:rPr lang="en-US" sz="1400" dirty="0" err="1" smtClean="0">
                <a:solidFill>
                  <a:schemeClr val="tx1"/>
                </a:solidFill>
              </a:rPr>
              <a:t>não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sabia</a:t>
            </a:r>
            <a:r>
              <a:rPr lang="en-US" sz="1400" dirty="0" smtClean="0">
                <a:solidFill>
                  <a:schemeClr val="tx1"/>
                </a:solidFill>
              </a:rPr>
              <a:t> disso de </a:t>
            </a:r>
            <a:r>
              <a:rPr lang="en-US" sz="1400" dirty="0" err="1" smtClean="0">
                <a:solidFill>
                  <a:schemeClr val="tx1"/>
                </a:solidFill>
              </a:rPr>
              <a:t>incentivos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304</Words>
  <Application>Microsoft Office PowerPoint</Application>
  <PresentationFormat>Custom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REDDY &amp; ENDY</vt:lpstr>
      <vt:lpstr>Missão</vt:lpstr>
      <vt:lpstr>Desmatamento e degradação florestal</vt:lpstr>
      <vt:lpstr>Agricultura de conservação</vt:lpstr>
      <vt:lpstr>Combustível lenhoso e energias alternativas</vt:lpstr>
      <vt:lpstr>Direitos das comunidades</vt:lpstr>
      <vt:lpstr>Eco-turismo e conservação de biodiversidade</vt:lpstr>
      <vt:lpstr>Cortar ou não árvores?</vt:lpstr>
      <vt:lpstr>Incentivos por plantar e conservar árvores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REDD &amp; ENDE</dc:title>
  <dc:creator>User</dc:creator>
  <cp:lastModifiedBy>Almeida Sitoe</cp:lastModifiedBy>
  <cp:revision>34</cp:revision>
  <cp:lastPrinted>2015-02-01T19:14:57Z</cp:lastPrinted>
  <dcterms:created xsi:type="dcterms:W3CDTF">2014-10-25T11:34:36Z</dcterms:created>
  <dcterms:modified xsi:type="dcterms:W3CDTF">2015-06-25T20:05:12Z</dcterms:modified>
</cp:coreProperties>
</file>